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2" autoAdjust="0"/>
    <p:restoredTop sz="94660"/>
  </p:normalViewPr>
  <p:slideViewPr>
    <p:cSldViewPr>
      <p:cViewPr varScale="1">
        <p:scale>
          <a:sx n="69" d="100"/>
          <a:sy n="69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18A2A9-2A9A-40C5-94CB-20B44D22E67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B48832-FDF6-4D00-95C6-AD24688ACE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nashuch.ru/1-nomenklaturi-del-i-ih-role-v-organizacii-raboti-dokumentami.html" TargetMode="External"/><Relationship Id="rId2" Type="http://schemas.openxmlformats.org/officeDocument/2006/relationships/hyperlink" Target="http://nashuch.ru/arhitekturno-stroitelenij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Проект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Бережливый детский сад»</a:t>
            </a:r>
            <a:endParaRPr lang="ru-RU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Срок </a:t>
            </a:r>
            <a:r>
              <a:rPr lang="ru-RU" b="1" dirty="0">
                <a:solidFill>
                  <a:srgbClr val="7030A0"/>
                </a:solidFill>
              </a:rPr>
              <a:t>реализации </a:t>
            </a:r>
            <a:r>
              <a:rPr lang="ru-RU" b="1" dirty="0" smtClean="0">
                <a:solidFill>
                  <a:srgbClr val="7030A0"/>
                </a:solidFill>
              </a:rPr>
              <a:t>проекта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01.09.2020 </a:t>
            </a:r>
            <a:r>
              <a:rPr lang="ru-RU" b="1" dirty="0">
                <a:solidFill>
                  <a:srgbClr val="7030A0"/>
                </a:solidFill>
              </a:rPr>
              <a:t>– 31.05.2021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МБДОУ «Старобачатский детский сад общеразвивающего вида»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2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68485" cy="44644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Домофон, как один из элементов совершенствования инфраструктуры   детского сада, который отвечает в первую очередь  требованиям безопасности. Для удобства на кнопках подписываются номера и названия групп. Это облегчает задачу посетителям, которые приходят в ДОО в первый раз или редко. 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Родители не должны терять время в поисках нужной группы или кабинета. Поэтому для удобства и безопасности оснащается входная дверь или коридор понятными указателями, обозначаются маршруты движения к кабинетам и траектории открывания дверей.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В коридорах ДОО по полу обозначается штрих-пунктир. Это знак для детей: за линии заходить нельзя. Такое обозначение помогает сформировать бережливое отношение к стенам, которые таким образом менее подвержены загрязнению. А также предупреждает детей о том, что находиться за чертой опасно, открывшаяся дверь может ударить.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Применение визуализации, направленной на повышение безопасности детей, родителей и </a:t>
            </a:r>
            <a:r>
              <a:rPr lang="ru-RU" sz="3200" b="1" dirty="0" smtClean="0">
                <a:solidFill>
                  <a:srgbClr val="FF0000"/>
                </a:solidFill>
              </a:rPr>
              <a:t>сотрудников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034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12776"/>
            <a:ext cx="8712968" cy="49685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Рациональная организация рабочих мест и создание оптимальных условий труда для работников ДОО включает планировку служебных помещений в соответствии с технологией выполняемой работы и эффективным использованием рабочих площадей, размещение мебели и специализированного оборудования с учетом обязанностей работника.</a:t>
            </a:r>
          </a:p>
          <a:p>
            <a:r>
              <a:rPr lang="ru-RU" b="1" dirty="0">
                <a:solidFill>
                  <a:schemeClr val="tx1"/>
                </a:solidFill>
              </a:rPr>
              <a:t>В пищеблоке должны быть инструкции по порядку работы на автоматических кухонных приборах (электрической мясорубке, картофелемялке, кухонном комбайне и др.). В прачечной – инструкции по порядку работы с утюгом, стиральными машинами. В методическом кабинете, музыкальном зале – инструкции по работе с оргтехникой.</a:t>
            </a:r>
          </a:p>
          <a:p>
            <a:r>
              <a:rPr lang="ru-RU" b="1" dirty="0">
                <a:solidFill>
                  <a:schemeClr val="tx1"/>
                </a:solidFill>
              </a:rPr>
              <a:t>Для сокращения времени выполнения манипуляций с электроприборами, рядом с техникой в доступной видимости размещаются схемы по ее правильному использованию.</a:t>
            </a: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Организация рабочих мест сотрудников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3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42535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Данное направление предполагает использование социальных сетей, с целью повышения информированности родителей и педагогов. </a:t>
            </a:r>
          </a:p>
          <a:p>
            <a:r>
              <a:rPr lang="ru-RU" b="1" dirty="0">
                <a:solidFill>
                  <a:schemeClr val="tx1"/>
                </a:solidFill>
              </a:rPr>
              <a:t>Хранение, обработка, получение, передача, анализ информации, уменьшение бумажного потока посредством компьютерных сетей, предоставляет возможность ускорения процесса управленческой деятельности и, в целом, повышения её эффективности.</a:t>
            </a:r>
          </a:p>
          <a:p>
            <a:r>
              <a:rPr lang="ru-RU" b="1" dirty="0">
                <a:solidFill>
                  <a:schemeClr val="tx1"/>
                </a:solidFill>
              </a:rPr>
              <a:t>Современные формы общения вносят коррективы и в привычную атмосферу педагогической деятельности. Несомненным помощником в этом методическом вопросе становится групповое общение в сетевом чат</a:t>
            </a:r>
            <a:r>
              <a:rPr lang="ru-RU" dirty="0"/>
              <a:t>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2. Блок </a:t>
            </a:r>
            <a:r>
              <a:rPr lang="ru-RU" sz="3200" b="1" dirty="0">
                <a:solidFill>
                  <a:srgbClr val="FF0000"/>
                </a:solidFill>
              </a:rPr>
              <a:t>«Детский сад на связи»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60282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– </a:t>
            </a:r>
            <a:r>
              <a:rPr lang="ru-RU" b="1" dirty="0">
                <a:solidFill>
                  <a:schemeClr val="tx1"/>
                </a:solidFill>
              </a:rPr>
              <a:t>предоставляет услуги по пересылке и получению электронных сообщений (электронных писем) по распределенной (в том числе и глобальной) компьютерной сети. </a:t>
            </a:r>
          </a:p>
          <a:p>
            <a:r>
              <a:rPr lang="ru-RU" b="1" dirty="0">
                <a:solidFill>
                  <a:schemeClr val="tx1"/>
                </a:solidFill>
              </a:rPr>
              <a:t>    Особенности электронной почты, позволяющие старшему воспитателю использовать ее в работе с педагогами, следующие:</a:t>
            </a:r>
          </a:p>
          <a:p>
            <a:r>
              <a:rPr lang="ru-RU" b="1" dirty="0">
                <a:solidFill>
                  <a:schemeClr val="tx1"/>
                </a:solidFill>
              </a:rPr>
              <a:t>1. предоставляет пользователям возможность обмениваться сообщениями, документами без применения бумажных носителей;</a:t>
            </a:r>
          </a:p>
          <a:p>
            <a:r>
              <a:rPr lang="ru-RU" b="1" dirty="0">
                <a:solidFill>
                  <a:schemeClr val="tx1"/>
                </a:solidFill>
              </a:rPr>
              <a:t>2.  позволяет передавать звуковые сообщения, изображения и т. д.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 помощи электронной почты старший воспитатель может без визуального контакта консультировать  педагогов (в любое время), отвечать на вопросы, давать рекомендации, рассылать документы, бланки, приглашения на педагогический совет (семинар, мастер-класс), консультации,  может принимать и корректировать отчеты в электронном виде. </a:t>
            </a:r>
          </a:p>
          <a:p>
            <a:r>
              <a:rPr lang="ru-RU" b="1" dirty="0">
                <a:solidFill>
                  <a:schemeClr val="tx1"/>
                </a:solidFill>
              </a:rPr>
              <a:t>Использование </a:t>
            </a:r>
            <a:r>
              <a:rPr lang="en-US" b="1" dirty="0">
                <a:solidFill>
                  <a:schemeClr val="tx1"/>
                </a:solidFill>
              </a:rPr>
              <a:t>e</a:t>
            </a:r>
            <a:r>
              <a:rPr lang="ru-RU" b="1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mail</a:t>
            </a:r>
            <a:r>
              <a:rPr lang="ru-RU" b="1" dirty="0">
                <a:solidFill>
                  <a:schemeClr val="tx1"/>
                </a:solidFill>
              </a:rPr>
              <a:t> способствует сокращению времени и использованию бумаги в работе педагогов.</a:t>
            </a:r>
          </a:p>
          <a:p>
            <a:r>
              <a:rPr lang="ru-RU" b="1" dirty="0">
                <a:solidFill>
                  <a:schemeClr val="tx1"/>
                </a:solidFill>
              </a:rPr>
              <a:t>Также, электронная почта служит проводником информации от педагогов родителям, такой как, о жизни группы, мероприятиях в ДОО, практические материалы (например, стихи для заучивания с ребенком к празднику, памятки, фото) и личные сообщения.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Электронная почта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3321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8640960" cy="4569371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Социальные сети для многих родителей и педагогических работников стали популярной формой взаимодействия и общения, так как предоставляют ряд возможностей обеим сторонам: экономия времени, общение в режиме онлайн, обмен документами, создание группы/сообщества для систематизации новостей и информации о жизнедеятельности детей и другое.</a:t>
            </a:r>
          </a:p>
          <a:p>
            <a:r>
              <a:rPr lang="ru-RU" b="1" dirty="0">
                <a:solidFill>
                  <a:schemeClr val="tx1"/>
                </a:solidFill>
              </a:rPr>
              <a:t>Группа является одним из основных инструментов, позволяющим установить горизонтальные межпользовательские связи, где родители выступают не просто в роли пассивных слушателей, а в роли активных субъектов, которые делятся опытом воспитания, дают советы, принимают участие в групповых обсуждениях, выстраивают общение с педагогом и между собой. </a:t>
            </a:r>
          </a:p>
          <a:p>
            <a:r>
              <a:rPr lang="ru-RU" b="1" dirty="0">
                <a:solidFill>
                  <a:schemeClr val="tx1"/>
                </a:solidFill>
              </a:rPr>
              <a:t>У создателя администрации группы в сети есть различные возможности привлечения родителей к общению друг с другом: размещение фотографий с событиями группы, с детьми в различных видах деятельности; размещение видеозаписей с утренников, открытых занятий и т.д.; публикация результатов творческой и интеллектуальной деятельности детей (поделки, презентации, проекты); размещение рекомендаций по воспитанию и обучению детей в виде ссылок на психолого-педагогическую литературу и педагогические сайты. </a:t>
            </a:r>
          </a:p>
          <a:p>
            <a:r>
              <a:rPr lang="ru-RU" b="1" dirty="0">
                <a:solidFill>
                  <a:schemeClr val="tx1"/>
                </a:solidFill>
              </a:rPr>
              <a:t>Эти и другие формы будут мотивировать родителей на участие в совместных обсуждениях вопросов, комментировать различный материал. </a:t>
            </a:r>
          </a:p>
          <a:p>
            <a:r>
              <a:rPr lang="ru-RU" b="1" dirty="0">
                <a:solidFill>
                  <a:schemeClr val="tx1"/>
                </a:solidFill>
              </a:rPr>
              <a:t>А это уже новый уровень работы с родителями, которые заинтересованы в содержании воспитательного и образовательного процессов своего ребенка. </a:t>
            </a:r>
          </a:p>
          <a:p>
            <a:r>
              <a:rPr lang="ru-RU" b="1" dirty="0">
                <a:solidFill>
                  <a:schemeClr val="tx1"/>
                </a:solidFill>
              </a:rPr>
              <a:t>Наличие группы в социальной сети позволяет популяризировать деятельность ДОО, информировать родителей об интересных событиях, обсуждать достижения воспитанников</a:t>
            </a:r>
            <a:r>
              <a:rPr lang="ru-RU" dirty="0"/>
              <a:t>. </a:t>
            </a:r>
            <a:endParaRPr lang="ru-RU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Группа в социальной сети 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382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4497363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которыми </a:t>
            </a:r>
            <a:r>
              <a:rPr lang="ru-RU" b="1" dirty="0">
                <a:solidFill>
                  <a:schemeClr val="tx1"/>
                </a:solidFill>
              </a:rPr>
              <a:t>оснащены современные смартфоны, - это еще один ресурс для оперативной связи. В некотором отличии от электронной почты и страницы в социальной сети, это приложение позволяет с еще большей скоростью доносить любую информацию небольшого объема. При условии доступа в интернет, приложение позволяет передавать по телефону в режиме реального времени бесплатные текстовые, фото- и видео-сообщения как индивидуально, так и группе абонентов, срочную информацию.</a:t>
            </a:r>
          </a:p>
          <a:p>
            <a:r>
              <a:rPr lang="ru-RU" b="1" dirty="0">
                <a:solidFill>
                  <a:schemeClr val="tx1"/>
                </a:solidFill>
              </a:rPr>
              <a:t>Охват родителей с помощью данного приложения достаточно высок.</a:t>
            </a:r>
          </a:p>
          <a:p>
            <a:r>
              <a:rPr lang="ru-RU" b="1" dirty="0">
                <a:solidFill>
                  <a:schemeClr val="tx1"/>
                </a:solidFill>
              </a:rPr>
              <a:t>Диапазон вопросов, решаемых с помощью этих приложений очень широк. Это и вопросы организационно-бытового характера, как например, украшение группы или участка, определение более предпочтительного времени для родительского собрания и ознакомление с повесткой дня и пр., так и обсуждение вопросов, касающихся образовательных моментов.</a:t>
            </a:r>
          </a:p>
          <a:p>
            <a:r>
              <a:rPr lang="ru-RU" b="1" dirty="0">
                <a:solidFill>
                  <a:schemeClr val="tx1"/>
                </a:solidFill>
              </a:rPr>
              <a:t>Индивидуальные сообщения в том же приложении очень удобны для родителей, когда им нужно предупредить об отсутствии ребенка, опоздании, задать любой интересующий вопрос относительно состояния ребенка в настоящий момент. </a:t>
            </a:r>
          </a:p>
          <a:p>
            <a:r>
              <a:rPr lang="ru-RU" b="1" dirty="0">
                <a:solidFill>
                  <a:schemeClr val="tx1"/>
                </a:solidFill>
              </a:rPr>
              <a:t>Воспитатель может не просто ответить, но сопроводить свое сообщение фото или даже видео. Все это повышает уровень доверия и открытости в общении педагога с родителями.  </a:t>
            </a:r>
          </a:p>
          <a:p>
            <a:r>
              <a:rPr lang="ru-RU" b="1" dirty="0">
                <a:solidFill>
                  <a:schemeClr val="tx1"/>
                </a:solidFill>
              </a:rPr>
              <a:t>Подводя итог, можно сказать, что открытость и доступность ДОУ, экономия времени педагогов  и родителей  может быть достигнута за счет внедрения новых коммуникационных технологий.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Мобильные  </a:t>
            </a:r>
            <a:r>
              <a:rPr lang="ru-RU" sz="3200" b="1" dirty="0" err="1" smtClean="0">
                <a:solidFill>
                  <a:srgbClr val="FF0000"/>
                </a:solidFill>
              </a:rPr>
              <a:t>мессенджеры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(</a:t>
            </a:r>
            <a:r>
              <a:rPr lang="ru-RU" sz="3200" b="1" dirty="0" err="1">
                <a:solidFill>
                  <a:srgbClr val="FF0000"/>
                </a:solidFill>
              </a:rPr>
              <a:t>Viber</a:t>
            </a:r>
            <a:r>
              <a:rPr lang="ru-RU" sz="3200" b="1" dirty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WhatsApp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425355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>
                <a:solidFill>
                  <a:schemeClr val="tx1"/>
                </a:solidFill>
              </a:rPr>
              <a:t>5 С» – система организации и рационализации рабочего пространства, обеспечивающая эффективное и безопасное выполнение работ.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Принципы бережливого образования могут использоваться как основа или руководство для решения новых актуальных проблем в целях развития и совершенствования образовательного процесса.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3. Блок </a:t>
            </a:r>
            <a:r>
              <a:rPr lang="ru-RU" sz="3200" b="1" dirty="0">
                <a:solidFill>
                  <a:srgbClr val="FF0000"/>
                </a:solidFill>
              </a:rPr>
              <a:t>«Организация рабочих </a:t>
            </a:r>
            <a:r>
              <a:rPr lang="ru-RU" sz="3200" b="1" dirty="0" smtClean="0">
                <a:solidFill>
                  <a:srgbClr val="FF0000"/>
                </a:solidFill>
              </a:rPr>
              <a:t>мест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по системе «5 С»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5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Принципы системы «5 С»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120680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0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8640960" cy="4569371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Запасы </a:t>
            </a:r>
            <a:r>
              <a:rPr lang="ru-RU" b="1" dirty="0">
                <a:solidFill>
                  <a:schemeClr val="tx1"/>
                </a:solidFill>
              </a:rPr>
              <a:t>(устаревшие базы данных и информация, избыточные архивы, незавершенные дела);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Дефекты (ошибки и пропуски данных, непонятные требования, инструкции);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Перепроизводство (лишняя переписка, выполнение работы, не создающей ценности, подготовка ненужных отчетов и копий документов).</a:t>
            </a:r>
          </a:p>
          <a:p>
            <a:r>
              <a:rPr lang="ru-RU" b="1" dirty="0">
                <a:solidFill>
                  <a:schemeClr val="tx1"/>
                </a:solidFill>
              </a:rPr>
              <a:t>Переходя на принципы бережливого образования, педагогический коллектив детского сада будет работать по следующим направлениям: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Устранение потерь;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Сокращение уровня запасов;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Качественное выполнение работы с первого раза.</a:t>
            </a:r>
          </a:p>
          <a:p>
            <a:r>
              <a:rPr lang="ru-RU" b="1" dirty="0">
                <a:solidFill>
                  <a:schemeClr val="tx1"/>
                </a:solidFill>
              </a:rPr>
              <a:t>Для рационального использования времени и материальных средств в ДОУ создается комплекс мероприятий – система организации «5С». Она позволяет, с одной стороны, повысить качество педагогического процесса, а с другой – приучает детей с раннего возраста к грамотной организации труда и отдыха, объясняет принципы организации рабочего пространства, прививает навыки правильного одевания, экономии времени, бережного отношения к игрушкам и соблюдения чистоты.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Можно выделить три типа потерь в образовательной сфере: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074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556792"/>
            <a:ext cx="8640960" cy="4569371"/>
          </a:xfrm>
        </p:spPr>
        <p:txBody>
          <a:bodyPr>
            <a:normAutofit/>
          </a:bodyPr>
          <a:lstStyle/>
          <a:p>
            <a:r>
              <a:rPr lang="ru-RU" b="1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место, где работник должен находиться или куда ему необходимо прибыть в связи с его работой, и которое прямо или косвенно находится под контролем работодателя.</a:t>
            </a:r>
          </a:p>
          <a:p>
            <a:r>
              <a:rPr lang="ru-RU" b="1" dirty="0">
                <a:solidFill>
                  <a:schemeClr val="tx1"/>
                </a:solidFill>
              </a:rPr>
              <a:t>Организация рабочих мест в разработке и внедрении системы мероприятий по их оснащению средствами и предметами труда и по размещению их в определенном порядке с целью создания условий для высокоэффективного и безопасного труда при возможно меньших физических нагрузках и минимальном нервном напряжении.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Рабочее место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1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60648"/>
            <a:ext cx="828092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Сфера деятельности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Экономия. Бережливые технологии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</a:rPr>
              <a:t>Участники </a:t>
            </a:r>
            <a:r>
              <a:rPr lang="ru-RU" sz="3600" b="1" dirty="0" smtClean="0">
                <a:solidFill>
                  <a:schemeClr val="tx1"/>
                </a:solidFill>
              </a:rPr>
              <a:t>проекта 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Воспитанники, родители, сотрудники ДОО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Тип проекта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Практико-ориентированный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29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1" cy="4569371"/>
          </a:xfrm>
        </p:spPr>
        <p:txBody>
          <a:bodyPr>
            <a:normAutofit lnSpcReduction="10000"/>
          </a:bodyPr>
          <a:lstStyle/>
          <a:p>
            <a:pPr marL="457200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Стандартизация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Размещение всех предметов оснащения кабинета заведующего должно наилучшим образом отвечать своему назначению и обеспечивать при этом выполнение основных и вспомогательных работ с наименьшими затратами труда.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540385" algn="l"/>
              </a:tabLs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Рабочее место должно быть оборудовано специализированной мебелью и соответствовать действующим стандартам, нормам и правилам.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Организация рабочего места заведующего ДОУ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942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556792"/>
            <a:ext cx="8712968" cy="456937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u="sng" dirty="0">
                <a:solidFill>
                  <a:schemeClr val="tx1"/>
                </a:solidFill>
              </a:rPr>
              <a:t>Совершенствование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Организация рабочего места заведующего должно обеспечить максимальные удобства при выполнении обязанностей.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Правильная планировка рабочего места позволяет устранить лишние трудовые движения и непроизводительные затраты энергии заведующего, эффективно использовать производственную площадь при обеспечении безопасных условий труда.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Грамотный дизайн пространства не только настроит на деловой лад, но и сбережет здоровье.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Рабочее место должно быть комфортным и достаточно освещённым, лучи света не должны попадать прямо в глаза.</a:t>
            </a:r>
          </a:p>
          <a:p>
            <a:r>
              <a:rPr lang="ru-RU" dirty="0">
                <a:solidFill>
                  <a:schemeClr val="tx1"/>
                </a:solidFill>
              </a:rPr>
              <a:t>Озеленение помещений, являющееся декоративным элементом интерьера, улучшает состав воздуха, уменьшает нервно-психическую и зрительную утомляемость. Это особенно важно для условий умственного труда.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Организация рабочего места заведующего ДОУ</a:t>
            </a:r>
            <a:endParaRPr lang="ru-RU" sz="28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84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484784"/>
            <a:ext cx="8640960" cy="5112568"/>
          </a:xfrm>
        </p:spPr>
        <p:txBody>
          <a:bodyPr>
            <a:noAutofit/>
          </a:bodyPr>
          <a:lstStyle/>
          <a:p>
            <a:pPr lvl="0"/>
            <a:r>
              <a:rPr lang="ru-RU" sz="1100" b="1" dirty="0">
                <a:solidFill>
                  <a:schemeClr val="tx1"/>
                </a:solidFill>
              </a:rPr>
              <a:t>3. Сортировка</a:t>
            </a:r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Проектируя рабочее место заведующей нужно предусмотреть комплексное оснащение этого места необходимыми средствами труда.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Ничто не должно отвлекать от работы, ничто не должно вредить здоровью. 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Рабочий стул вращающийся, имеет спинку, которая передвигается в вертикальном и горизонтальном положениях, что позволяет оптимально подстроить его под рост сотрудника. Сиденье средней жесткости, покрыто влагонепроницаемым материалом.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Рабочий стол может быть любой конструкции, отвечающей современным требованиям эргономики и позволяющей удобно разместить на рабочей поверхности оборудование с учетом его количества, размеров и характера выполняемой работы. 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Рабочая поверхность стола делится на две части: 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С </a:t>
            </a:r>
            <a:r>
              <a:rPr lang="ru-RU" sz="1100" u="sng" dirty="0">
                <a:solidFill>
                  <a:schemeClr val="tx1"/>
                </a:solidFill>
                <a:hlinkClick r:id="rId2"/>
              </a:rPr>
              <a:t>правой стороны расположен компьютер</a:t>
            </a:r>
            <a:r>
              <a:rPr lang="ru-RU" sz="1100" dirty="0">
                <a:solidFill>
                  <a:schemeClr val="tx1"/>
                </a:solidFill>
              </a:rPr>
              <a:t>, телефон. На выдвижной полке находится клавиатура и мышь с ковриком. Под столом – системный блок и урна для бумаг. Справа расположен приставной стол, на котором располагается дополнительная оргтехника: сканер, принтер, копир.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Слева рабочая поверхность стола свободна. Здесь складываются папки с </a:t>
            </a:r>
            <a:r>
              <a:rPr lang="ru-RU" sz="1100" u="sng" dirty="0">
                <a:solidFill>
                  <a:schemeClr val="tx1"/>
                </a:solidFill>
                <a:hlinkClick r:id="rId3"/>
              </a:rPr>
              <a:t>документами</a:t>
            </a:r>
            <a:r>
              <a:rPr lang="ru-RU" sz="1100" dirty="0">
                <a:solidFill>
                  <a:schemeClr val="tx1"/>
                </a:solidFill>
              </a:rPr>
              <a:t>, журналы регистрации. 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На столе должны находиться только те предметы, которые нужны для работы заведующей. Они должны быть расположены с учетом характера работы: </a:t>
            </a:r>
          </a:p>
          <a:p>
            <a:r>
              <a:rPr lang="ru-RU" sz="1100" b="1" dirty="0">
                <a:solidFill>
                  <a:schemeClr val="tx1"/>
                </a:solidFill>
              </a:rPr>
              <a:t>- </a:t>
            </a:r>
            <a:r>
              <a:rPr lang="ru-RU" sz="1100" dirty="0">
                <a:solidFill>
                  <a:schemeClr val="tx1"/>
                </a:solidFill>
              </a:rPr>
              <a:t>Ящики стола следует оборудовать приспособлениями для удобного расположения папок. Желательно, чтобы на каждой папке была карточка с перечнем содержимого папки. 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Для канцелярских принадлежностей на столе должны быть предусмотрены специальные органайзеры.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Во вспомогательном секторе кабинета расположены специальные шкафы для хранения папок с документами и вспомогательной литературой: 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Для хранения специальной, справочной литературы и документов справочных материалов, в частности, инструкции, нормативно-методические документы, должен быть шкаф. На дверце шкафа должен быть алфавитный указатель материалов или картотека.</a:t>
            </a:r>
          </a:p>
          <a:p>
            <a:r>
              <a:rPr lang="ru-RU" sz="1100" dirty="0">
                <a:solidFill>
                  <a:schemeClr val="tx1"/>
                </a:solidFill>
              </a:rPr>
              <a:t>- Списки воспитанников и сотрудников ДОУ и их личные дела с указанием номеров телефонов и адресов должны храниться в папках (специальных ячейках) в отдельном шкафу и закрываться ключом. Желательно, чтобы на каждой папке была карточка с перечнем содержимого папки. На дверце шкафа должен быть алфавитный указатель материалов или картотека.</a:t>
            </a:r>
          </a:p>
          <a:p>
            <a:pPr lvl="0"/>
            <a:r>
              <a:rPr lang="ru-RU" sz="1100" dirty="0">
                <a:solidFill>
                  <a:schemeClr val="tx1"/>
                </a:solidFill>
              </a:rPr>
              <a:t>Сейф для хранения ценных документов, печатей расположен в углу, у окна.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Организация рабочего места заведующего ДОУ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708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 smtClean="0">
                <a:solidFill>
                  <a:schemeClr val="tx1"/>
                </a:solidFill>
              </a:rPr>
              <a:t>4. Содержание рабочего места в чистоте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окончанию работы заведующей необходимо убирать свое рабочее место.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</a:rPr>
              <a:t>Мусор (оборудование, неподлежащее ремонту) необходимо выбрасывать в мусоросборник.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Естественно </a:t>
            </a:r>
            <a:r>
              <a:rPr lang="ru-RU" sz="2000" dirty="0">
                <a:solidFill>
                  <a:schemeClr val="tx1"/>
                </a:solidFill>
              </a:rPr>
              <a:t>помещение должно проветриваться. Это поможет сохранить здоровье, а также выполнять работу более эффективно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Организация рабочего места заведующего </a:t>
            </a:r>
            <a:r>
              <a:rPr lang="ru-RU" sz="3200" b="1" dirty="0" smtClean="0">
                <a:solidFill>
                  <a:srgbClr val="FF0000"/>
                </a:solidFill>
              </a:rPr>
              <a:t>ДОУ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064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2535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5. Соблюдение </a:t>
            </a:r>
            <a:r>
              <a:rPr lang="ru-RU" sz="1400" b="1" dirty="0">
                <a:solidFill>
                  <a:schemeClr val="tx1"/>
                </a:solidFill>
              </a:rPr>
              <a:t>порядка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r>
              <a:rPr lang="ru-RU" sz="1400" dirty="0" smtClean="0">
                <a:solidFill>
                  <a:schemeClr val="tx1"/>
                </a:solidFill>
              </a:rPr>
              <a:t>Правильно </a:t>
            </a:r>
            <a:r>
              <a:rPr lang="ru-RU" sz="1400" dirty="0">
                <a:solidFill>
                  <a:schemeClr val="tx1"/>
                </a:solidFill>
              </a:rPr>
              <a:t>организованное рабочее место позволит не только сделать работу эффективной, но и избежать возможных проблем со здоровьем.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Хорошая организация рабочего места означает в первую очередь правильное расположение компонентов: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Обеспечить наличие всех компонентов рабочего места.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 целях снижения затрат времени на подготовку соответствующей документации рабочее место кабинета оснащено компьютером. 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Монитор компьютера следует поставить прямо перед собой на оптимальной для себя высоте.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Кроме компьютера, стола и стула, нужно иметь вертикальную подставку для бумаг, чтобы при работе с ними не менялся угол зрения.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 Размеры ящиков на столах и полок в шкафах должны соответствовать размером папок.</a:t>
            </a:r>
          </a:p>
          <a:p>
            <a:r>
              <a:rPr lang="ru-RU" sz="1400" dirty="0">
                <a:solidFill>
                  <a:schemeClr val="tx1"/>
                </a:solidFill>
              </a:rPr>
              <a:t>- Если вы правша, телефон и органайзер расположите справа от себя.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Рабочие места с персональными компьютерами по отношению к световым проемам должны располагаться так, чтобы естественный свет падал сбоку, желательно слева.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</a:rPr>
              <a:t>Постарайтесь держать на столе только необходимые предметы. Минимализм повышает сосредоточенность на процессе.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Организация рабочего места </a:t>
            </a:r>
            <a:r>
              <a:rPr lang="ru-RU" b="1" dirty="0" smtClean="0">
                <a:solidFill>
                  <a:srgbClr val="FF0000"/>
                </a:solidFill>
              </a:rPr>
              <a:t>заведующего ДОУ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88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281339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Размещение </a:t>
            </a:r>
            <a:r>
              <a:rPr lang="ru-RU" b="1" dirty="0">
                <a:solidFill>
                  <a:schemeClr val="tx1"/>
                </a:solidFill>
              </a:rPr>
              <a:t>всех предметов оснащения кабинета старшего воспитателя должно наилучшим образом отвечать своему назначению и обеспечивать при этом выполнение основных и вспомогательных работ с наименьшими затратами труда.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Рабочее место должно быть оборудовано специализированной мебелью как для старшего воспитателя, так и для педагогов ДОУ (для проведения педагогических советов, семинаров и т.п.) и соответствовать действующим стандартам, нормам и правилам.</a:t>
            </a:r>
          </a:p>
          <a:p>
            <a:r>
              <a:rPr lang="ru-RU" b="1" dirty="0">
                <a:solidFill>
                  <a:schemeClr val="tx1"/>
                </a:solidFill>
              </a:rPr>
              <a:t>2. Совершенствование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Организация рабочего места старшего воспитателя должно обеспечить максимальные удобства при выполнении обязанностей.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Правильная планировка рабочего места позволяет устранить лишние трудовые движения и непроизводительные затраты энергии заведующего, эффективно использовать производственную площадь при обеспечении безопасных условий труда.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Грамотный дизайн пространства не только настроит на деловой лад, но и сбережет здоровье.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Рабочее место должно быть комфортным и достаточно освещённым, лучи света не должны попадать прямо в глаза.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Озеленение помещений, являющееся декоративным элементом интерьера, улучшает состав воздуха, уменьшает нервно-психическую и зрительную утомляемость. Это особенно важно для условий умственного труда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Сортировка (см. пункт 3 в разделе «Организация рабочего места заведующей ДОУ»)</a:t>
            </a:r>
          </a:p>
          <a:p>
            <a:r>
              <a:rPr lang="ru-RU" b="1" dirty="0">
                <a:solidFill>
                  <a:schemeClr val="tx1"/>
                </a:solidFill>
              </a:rPr>
              <a:t>4. Содержание в чистоте (см. пункт 4 в разделе «Организация рабочего места заведующей ДОУ»)</a:t>
            </a:r>
          </a:p>
          <a:p>
            <a:r>
              <a:rPr lang="ru-RU" b="1" dirty="0">
                <a:solidFill>
                  <a:schemeClr val="tx1"/>
                </a:solidFill>
              </a:rPr>
              <a:t>5. Соблюдение порядка (см. пункт 5 в разделе «Организация рабочего места заведующей ДОУ»)</a:t>
            </a: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 smtClean="0">
              <a:solidFill>
                <a:schemeClr val="tx1"/>
              </a:solidFill>
            </a:endParaRPr>
          </a:p>
          <a:p>
            <a:pPr lvl="0"/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Организация рабочего места старшего воспитателя ДОУ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Стандартизация</a:t>
            </a:r>
          </a:p>
        </p:txBody>
      </p:sp>
    </p:spTree>
    <p:extLst>
      <p:ext uri="{BB962C8B-B14F-4D97-AF65-F5344CB8AC3E}">
        <p14:creationId xmlns:p14="http://schemas.microsoft.com/office/powerpoint/2010/main" val="62646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320479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Стандартизация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Совершенствование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Сортировка (см. пункт 3 в разделе «Организация рабочего места заведующей ДОУ»)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Содержание в чистоте (см. пункт 4 в разделе «Организация рабочего места заведующей ДОУ»)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Соблюдение порядка (см. пункт 5 в разделе «Организация рабочего места заведующей ДОУ»)</a:t>
            </a:r>
            <a:endParaRPr lang="ru-RU" dirty="0">
              <a:solidFill>
                <a:schemeClr val="tx1"/>
              </a:solidFill>
            </a:endParaRPr>
          </a:p>
          <a:p>
            <a:pPr lvl="0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Организация рабочего места воспитателя ДОУ</a:t>
            </a:r>
            <a:endParaRPr lang="ru-RU" sz="28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5913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2636912"/>
            <a:ext cx="7408333" cy="3450696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Стандартизация</a:t>
            </a:r>
          </a:p>
          <a:p>
            <a:r>
              <a:rPr lang="ru-RU" b="1" dirty="0">
                <a:solidFill>
                  <a:schemeClr val="tx1"/>
                </a:solidFill>
              </a:rPr>
              <a:t>Совершенствование 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Сортировка (см. пункт 3 в разделе «Организация рабочего места заведующей ДОУ»)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 Содержание в чистоте (см. пункт 4 в разделе «Организация рабочего места заведующей ДОУ»)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Соблюдение порядка (см. пункт 5 в разделе «Организация рабочего места заведующей ДОУ»)</a:t>
            </a:r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</a:p>
          <a:p>
            <a:pPr lvl="0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Организация рабочего места узких специалистов ДОУ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(учителя-логопеда)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8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Стандартизация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Совершенствование</a:t>
            </a:r>
          </a:p>
          <a:p>
            <a:r>
              <a:rPr lang="ru-RU" b="1" dirty="0">
                <a:solidFill>
                  <a:schemeClr val="tx1"/>
                </a:solidFill>
              </a:rPr>
              <a:t>3. Сортировка (см. пункт 3 в разделе «Организация рабочего места заведующей ДОУ»)</a:t>
            </a:r>
          </a:p>
          <a:p>
            <a:r>
              <a:rPr lang="ru-RU" b="1" dirty="0">
                <a:solidFill>
                  <a:schemeClr val="tx1"/>
                </a:solidFill>
              </a:rPr>
              <a:t>4. Содержание в чистоте (см. пункт 4 в разделе «Организация рабочего места заведующей ДОУ»)</a:t>
            </a:r>
          </a:p>
          <a:p>
            <a:r>
              <a:rPr lang="ru-RU" b="1" dirty="0">
                <a:solidFill>
                  <a:schemeClr val="tx1"/>
                </a:solidFill>
              </a:rPr>
              <a:t>5. Соблюдение порядка (см. пункт 5 в разделе «Организация рабочего места заведующей ДОУ»)</a:t>
            </a:r>
          </a:p>
          <a:p>
            <a:r>
              <a:rPr lang="ru-RU" dirty="0"/>
              <a:t> </a:t>
            </a:r>
            <a:endParaRPr lang="ru-RU" dirty="0" smtClean="0"/>
          </a:p>
          <a:p>
            <a:endParaRPr lang="ru-RU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8002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Организация рабочего места узких специалистов ДОУ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(музыкального руководителя)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4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Стандартизация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Совершенствование</a:t>
            </a:r>
          </a:p>
          <a:p>
            <a:r>
              <a:rPr lang="ru-RU" b="1" dirty="0">
                <a:solidFill>
                  <a:schemeClr val="tx1"/>
                </a:solidFill>
              </a:rPr>
              <a:t>Сортировка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Содержание в чистоте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Соблюдение порядка</a:t>
            </a:r>
            <a:endParaRPr lang="ru-RU" dirty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Организация рабочего места младшего воспитателя ДОУ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869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Проблема</a:t>
            </a:r>
            <a:r>
              <a:rPr lang="ru-RU" sz="3200" b="1" dirty="0" smtClean="0"/>
              <a:t>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Не </a:t>
            </a:r>
            <a:r>
              <a:rPr lang="ru-RU" sz="3200" b="1" dirty="0">
                <a:solidFill>
                  <a:srgbClr val="FF0000"/>
                </a:solidFill>
              </a:rPr>
              <a:t>рациональное использование времени и </a:t>
            </a:r>
            <a:r>
              <a:rPr lang="ru-RU" sz="3200" b="1" dirty="0" smtClean="0">
                <a:solidFill>
                  <a:srgbClr val="FF0000"/>
                </a:solidFill>
              </a:rPr>
              <a:t>ресурсов, </a:t>
            </a:r>
            <a:r>
              <a:rPr lang="ru-RU" sz="3200" b="1" dirty="0">
                <a:solidFill>
                  <a:srgbClr val="FF0000"/>
                </a:solidFill>
              </a:rPr>
              <a:t>которую решает проект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Заказчик </a:t>
            </a:r>
            <a:r>
              <a:rPr lang="ru-RU" sz="3200" b="1" dirty="0" smtClean="0">
                <a:solidFill>
                  <a:schemeClr val="tx1"/>
                </a:solidFill>
              </a:rPr>
              <a:t>проекта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МКУ </a:t>
            </a:r>
            <a:r>
              <a:rPr lang="ru-RU" sz="3200" b="1" dirty="0">
                <a:solidFill>
                  <a:srgbClr val="FF0000"/>
                </a:solidFill>
              </a:rPr>
              <a:t>«Управление образования Беловского муниципального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422968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Примерные </a:t>
            </a:r>
            <a:r>
              <a:rPr lang="ru-RU" sz="3200" b="1" dirty="0">
                <a:solidFill>
                  <a:srgbClr val="FF0000"/>
                </a:solidFill>
              </a:rPr>
              <a:t>схемы и инструкции в групповом помещении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onyx-\AppData\Local\Temp\Rar$DIa7224.21526\o-7-algoriti-odevaniya-letney-odezhdy-_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056784" cy="254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0be0/000d042f-cfa2d21b/hello_html_m7c43c81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4947920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32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Гигиена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zabavnik.club/wp-content/uploads/algoritmy_dlya_detey_v_detskom_sadu_v_kartinkah_34_230729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7" y="1672617"/>
            <a:ext cx="3498451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Творческая группа\image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81622"/>
            <a:ext cx="3240360" cy="216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raskrasdetstvo.com/upload/shop_1/2/3/6/item_2366/shop_items_catalog_image236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8758"/>
            <a:ext cx="3457575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Творческая группа\wc_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53" y="3551040"/>
            <a:ext cx="180020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zabavnik.club/wp-content/uploads/algoritmy_dlya_detey_v_detskom_sadu_v_kartinkah_46_230729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3024336" cy="1912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14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78420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Алгоритмы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nsportal.ru/sites/default/files/2016/08/12/algoritm_skladyvani_veshchey_v_shka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07" y="1544751"/>
            <a:ext cx="193852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raskrasdetstvo.com/upload/shop_1/2/3/7/item_2375/shop_items_catalog_image23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16832"/>
            <a:ext cx="3240360" cy="231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Desktop\Творческая группа\99cb054c3279f375084f95896e105e2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4133"/>
            <a:ext cx="2686050" cy="2237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onyx-\Downloads\img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35583"/>
            <a:ext cx="3456384" cy="241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22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Алгоритм складывания одежды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pickimage.ru/wp-content/uploads/images/detskie/algorithmclothing/algoritmodevaniya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3170"/>
            <a:ext cx="2302175" cy="255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onyx-\AppData\Local\Temp\Rar$DIa2192.10476\5be279bf5eaa9e565e1e77e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241" y="1772816"/>
            <a:ext cx="2339948" cy="165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ickimage.ru/wp-content/uploads/images/detskie/algorithmclothing/algoritmodevaniya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41" y="3980301"/>
            <a:ext cx="200679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onyx-\AppData\Local\Temp\Rar$DIa7224.38302\Алгоритм складывания одежды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302988"/>
            <a:ext cx="1768599" cy="335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142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Алгоритмы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xn--d1abkscgpix1e.xn--p1ai/image/image_big/data/40000/42101_st_my_dezhyrim-800x8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000895" cy="300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Творческая группа\бережлый детский сад\0_780a3_b482ffca_XXX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184576" cy="138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Desktop\Творческая группа\АЛГОРИТМЫ ЯСЛИ\hello_html_13671f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2190750" cy="29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83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Моем руки правильно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zabavnik.club/wp-content/uploads/algoritmy_dlya_detey_v_detskom_sadu_v_kartinkah_46_230729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586942" cy="2630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Творческая группа\АЛГОРИТМЫ ЯСЛИ\hello_html_m40247d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93" y="2420888"/>
            <a:ext cx="3752850" cy="265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9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Алгоритмы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HP\Desktop\детский сад\группа\hello_html_51c6c02c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4538749" cy="23608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024555"/>
              </p:ext>
            </p:extLst>
          </p:nvPr>
        </p:nvGraphicFramePr>
        <p:xfrm>
          <a:off x="4932040" y="1628799"/>
          <a:ext cx="3960440" cy="273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5" imgW="9885470" imgH="5817113" progId="Word.Document.12">
                  <p:embed/>
                </p:oleObj>
              </mc:Choice>
              <mc:Fallback>
                <p:oleObj name="Документ" r:id="rId5" imgW="9885470" imgH="5817113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628799"/>
                        <a:ext cx="3960440" cy="2733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61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Уголки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pickimage.ru/wp-content/uploads/images/detskie/corner/ugolok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53299"/>
            <a:ext cx="4498803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Творческая группа\1282136571_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8249"/>
            <a:ext cx="1678682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Desktop\Творческая группа\ugolokzabitihveshei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232248" cy="230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Творческая группа\hello_html_241d25af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78722"/>
            <a:ext cx="3487093" cy="1575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58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23" y="332656"/>
            <a:ext cx="8229600" cy="1036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Уголки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Desktop\Творческая группа\ugoloknastroeniya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17" y="1709673"/>
            <a:ext cx="3876451" cy="219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ickimage.ru/wp-content/uploads/images/detskie/corner/ugolok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093522" cy="1779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ickimage.ru/wp-content/uploads/images/detskie/corner/ugolok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" y="3907762"/>
            <a:ext cx="4322425" cy="24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Творческая группа\ugolokeksperementirovaniya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4984"/>
            <a:ext cx="3401943" cy="1955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05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Уголки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Desktop\Творческая группа\teat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953032" cy="262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Творческая группа\kartinki-dlya-ugolki-v-gruppe-det-sada-23931-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704258" cy="185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Desktop\Творческая группа\бережлый детский сад\0001-001-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3895625" cy="208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Творческая группа\hello_html_m6898630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64" y="4221088"/>
            <a:ext cx="4025057" cy="1924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11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Повышение эффективности и улучшение качества услуг в ДОО посредством реализации принципов бережливости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Цель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56980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Уголки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avatars.mds.yandex.net/get-pdb/1630840/098efb93-2f4c-4a35-b925-2a509b6d9c08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52" y="2060848"/>
            <a:ext cx="3096344" cy="180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Творческая группа\hello_html_mecd34b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10" y="2288301"/>
            <a:ext cx="3556050" cy="180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ickimage.ru/wp-content/uploads/images/detskie/corner/ugolok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437112"/>
            <a:ext cx="3421248" cy="19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pickimage.ru/wp-content/uploads/images/detskie/corner/ugolok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1"/>
            <a:ext cx="4164870" cy="1849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01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Уголки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Desktop\Творческая группа\hello_html_m6963b6b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642071" cy="200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8193"/>
            <a:ext cx="3889214" cy="205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Desktop\Творческая группа\hello_html_382f2b8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36163"/>
            <a:ext cx="3384376" cy="209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Творческая группа\бережлый детский сад\6c8775a3715675e8b254376e49ddb2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87" y="4550866"/>
            <a:ext cx="3833991" cy="188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50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Уголки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Desktop\Творческая группа\1288283211_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941991" cy="21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Desktop\Творческая группа\1286080818_q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960440" cy="176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Desktop\Творческая группа\1579112-1da213a2f47ea1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22775"/>
            <a:ext cx="3606726" cy="198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Творческая группа\1-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39" y="4254902"/>
            <a:ext cx="3913293" cy="232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7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Уголки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D:\Desktop\Творческая группа\3-1200x8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4" y="2924944"/>
            <a:ext cx="380858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ickimage.ru/wp-content/uploads/images/detskie/corner/ugolok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27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Примерные схемы визуализации, направленной на обеспечение безопасности</a:t>
            </a:r>
          </a:p>
        </p:txBody>
      </p:sp>
      <p:pic>
        <p:nvPicPr>
          <p:cNvPr id="4" name="Объект 3" descr="C:\Users\onyx-\AppData\Local\Temp\Rar$DIa7224.3688\2019-07-26-13-07-38.jpg"/>
          <p:cNvPicPr>
            <a:picLocks noGrp="1"/>
          </p:cNvPicPr>
          <p:nvPr>
            <p:ph idx="1"/>
          </p:nvPr>
        </p:nvPicPr>
        <p:blipFill>
          <a:blip r:embed="rId2" cstate="print"/>
          <a:srcRect t="18590"/>
          <a:stretch>
            <a:fillRect/>
          </a:stretch>
        </p:blipFill>
        <p:spPr bwMode="auto">
          <a:xfrm>
            <a:off x="611560" y="1900399"/>
            <a:ext cx="3744416" cy="18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2\Pictures\image-13-04-20-10-46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2564904"/>
            <a:ext cx="2880320" cy="36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nyx-\AppData\Local\Temp\Rar$DIa7224.18167\181115-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22257"/>
            <a:ext cx="3429000" cy="257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53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Примерные </a:t>
            </a:r>
            <a:r>
              <a:rPr lang="ru-RU" sz="3600" b="1" dirty="0">
                <a:solidFill>
                  <a:srgbClr val="FF0000"/>
                </a:solidFill>
              </a:rPr>
              <a:t>схемы и инструкции на пищеблоке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900igr.net/up/datas/106805/0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6382"/>
            <a:ext cx="3240360" cy="248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cdn2.arhivurokov.ru/multiurok/html/2019/01/12/s_5c39d0d11ec97/1050129_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529205" cy="35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bs.twimg.com/media/CsOguUjWYAEgsW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996952"/>
            <a:ext cx="2664296" cy="34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09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Примерные схемы и инструкции рабочих мест в кабинетах 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:\бережливый детский сад загорск\3 блок Организация рабочих мест\i75MPQOX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65" y="2060848"/>
            <a:ext cx="3248584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бережливый детский сад загорск\3 блок Организация рабочих мест\T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92488" cy="50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nyx-\Downloads\880-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69160"/>
            <a:ext cx="30607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0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84784"/>
            <a:ext cx="7408333" cy="4641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1. Повысить </a:t>
            </a:r>
            <a:r>
              <a:rPr lang="ru-RU" sz="3200" b="1" dirty="0">
                <a:solidFill>
                  <a:schemeClr val="tx1"/>
                </a:solidFill>
              </a:rPr>
              <a:t>безопасность детей, родителей и сотрудников путем применения визуализации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ru-RU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. Повысить </a:t>
            </a:r>
            <a:r>
              <a:rPr lang="ru-RU" sz="3200" b="1" dirty="0">
                <a:solidFill>
                  <a:schemeClr val="tx1"/>
                </a:solidFill>
              </a:rPr>
              <a:t>информированность родителей через создание системы сетевого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r>
              <a:rPr lang="ru-RU" sz="3200" b="1" dirty="0">
                <a:solidFill>
                  <a:schemeClr val="tx1"/>
                </a:solidFill>
              </a:rPr>
              <a:t>. Разработать стандарт рабочих мест, ежедневных операций  детей и сотрудников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03217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412776"/>
            <a:ext cx="8640960" cy="4713387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1 этап подготовительный</a:t>
            </a:r>
            <a:endParaRPr lang="ru-RU" sz="2600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Постановка цели и задач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Разработка паспорта проекта</a:t>
            </a: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Разработка плана мероприятий по проекту с указанием сроков и ответственных</a:t>
            </a:r>
          </a:p>
          <a:p>
            <a:r>
              <a:rPr lang="ru-RU" b="1" dirty="0">
                <a:solidFill>
                  <a:schemeClr val="tx1"/>
                </a:solidFill>
              </a:rPr>
              <a:t>Выход этапа – паспорт,  план мероприятий, план-график работы творческой группы, распределение обязанностей 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2 этап основной </a:t>
            </a:r>
            <a:endParaRPr lang="ru-RU" sz="2600" dirty="0">
              <a:solidFill>
                <a:srgbClr val="FF0000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Выполнение плана мероприятий всеми участниками </a:t>
            </a:r>
            <a:r>
              <a:rPr lang="ru-RU" b="1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b="1" dirty="0">
                <a:solidFill>
                  <a:schemeClr val="tx1"/>
                </a:solidFill>
              </a:rPr>
              <a:t>отношений в ДОО</a:t>
            </a:r>
          </a:p>
          <a:p>
            <a:r>
              <a:rPr lang="ru-RU" b="1" dirty="0">
                <a:solidFill>
                  <a:schemeClr val="tx1"/>
                </a:solidFill>
              </a:rPr>
              <a:t>Выход этапа – оформленная среда ДОО </a:t>
            </a:r>
            <a:r>
              <a:rPr lang="ru-RU" dirty="0"/>
              <a:t> 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3</a:t>
            </a:r>
            <a:r>
              <a:rPr lang="ru-RU" sz="2600" dirty="0">
                <a:solidFill>
                  <a:srgbClr val="FF0000"/>
                </a:solidFill>
              </a:rPr>
              <a:t> </a:t>
            </a:r>
            <a:r>
              <a:rPr lang="ru-RU" sz="2600" b="1" dirty="0">
                <a:solidFill>
                  <a:srgbClr val="FF0000"/>
                </a:solidFill>
              </a:rPr>
              <a:t>этап заключительный </a:t>
            </a:r>
            <a:endParaRPr lang="ru-RU" sz="2600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Анализ выполненной работы, определение дальнейших </a:t>
            </a:r>
            <a:r>
              <a:rPr lang="ru-RU" b="1" dirty="0" smtClean="0">
                <a:solidFill>
                  <a:schemeClr val="tx1"/>
                </a:solidFill>
              </a:rPr>
              <a:t>перспектив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Этапы работы над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48718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4056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Увеличено </a:t>
            </a:r>
            <a:r>
              <a:rPr lang="ru-RU" b="1" dirty="0">
                <a:solidFill>
                  <a:schemeClr val="tx1"/>
                </a:solidFill>
              </a:rPr>
              <a:t>к 2021 году до 100% информированных родителей (законных представителей) о мероприятиях и событиях образовательного учреждения через социальные сети.</a:t>
            </a:r>
          </a:p>
          <a:p>
            <a:r>
              <a:rPr lang="ru-RU" b="1" dirty="0">
                <a:solidFill>
                  <a:schemeClr val="tx1"/>
                </a:solidFill>
              </a:rPr>
              <a:t>Вовлечено к 2021 году 100%  сотрудников в процесс совершенствования рабочих мест с использованием системы «5 С».</a:t>
            </a:r>
          </a:p>
          <a:p>
            <a:r>
              <a:rPr lang="ru-RU" b="1" dirty="0">
                <a:solidFill>
                  <a:schemeClr val="tx1"/>
                </a:solidFill>
              </a:rPr>
              <a:t>Вовлечено  2020 - 2021 году 100% воспитанников и 80% их семей в процесс создания символов для совершенствования креативной среды ДОО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Ожидаемые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403453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144724"/>
              </p:ext>
            </p:extLst>
          </p:nvPr>
        </p:nvGraphicFramePr>
        <p:xfrm>
          <a:off x="827584" y="2348880"/>
          <a:ext cx="7056784" cy="381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21"/>
                <a:gridCol w="3203567"/>
                <a:gridCol w="1532272"/>
                <a:gridCol w="2016224"/>
              </a:tblGrid>
              <a:tr h="191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</a:tr>
              <a:tr h="7669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marL="20955"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Применение визуализации, направленной на повышение безопасности детей, родителей и сотрудников (разработка системы маршрутизации в ДОО)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Ноябрь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</a:tr>
              <a:tr h="449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Проведение цикла развивающих занятий для детей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Ноябрь-декабрь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Воспитатели групп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</a:tr>
              <a:tr h="958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Повышение информированности родителей через визуализацию и организацию открытых мероприятий (создание групп в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</a:rPr>
                        <a:t>мессенджерах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, проведение проекта «День родительского самоуправления»)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Ноябрь-февраль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Воспитатели групп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</a:tr>
              <a:tr h="575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Стандартизация ежедневных операций детей и сотрудников (разработка алгоритмов работы на рабочих местах)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Ноябрь- декабрь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</a:tr>
              <a:tr h="5752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Рациональная организация рабочих мест детей и сотрудников (внедрение алгоритмов работы на рабочих местах)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Декабрь-февраль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Старший воспитатель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9" marR="61629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8002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Проект «Бережливый детский сад» включает в себя три блока: «Визуализация», «Детский сад на связи», «Система 5 С», реализация которых предполагает соблюдение принципов бережливости.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В рамках данных блоков планируется реализация конкретных мероприятий: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340768"/>
            <a:ext cx="8568952" cy="478539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данном направлении предполагается:</a:t>
            </a:r>
          </a:p>
          <a:p>
            <a:r>
              <a:rPr lang="ru-RU" b="1" dirty="0">
                <a:solidFill>
                  <a:schemeClr val="tx1"/>
                </a:solidFill>
              </a:rPr>
              <a:t>1. Совершенствование развивающей предметно-пространственной среды групп ДОО, которая включает:</a:t>
            </a:r>
          </a:p>
          <a:p>
            <a:r>
              <a:rPr lang="ru-RU" b="1" dirty="0">
                <a:solidFill>
                  <a:schemeClr val="tx1"/>
                </a:solidFill>
              </a:rPr>
              <a:t>- организацию рабочих мест детей,</a:t>
            </a:r>
          </a:p>
          <a:p>
            <a:r>
              <a:rPr lang="ru-RU" b="1" dirty="0">
                <a:solidFill>
                  <a:schemeClr val="tx1"/>
                </a:solidFill>
              </a:rPr>
              <a:t>- образовательный аспект (использование </a:t>
            </a:r>
            <a:r>
              <a:rPr lang="ru-RU" b="1" dirty="0" err="1">
                <a:solidFill>
                  <a:schemeClr val="tx1"/>
                </a:solidFill>
              </a:rPr>
              <a:t>мнемотаблиц</a:t>
            </a:r>
            <a:r>
              <a:rPr lang="ru-RU" b="1" dirty="0">
                <a:solidFill>
                  <a:schemeClr val="tx1"/>
                </a:solidFill>
              </a:rPr>
              <a:t>, картотечной системы занятий),</a:t>
            </a:r>
          </a:p>
          <a:p>
            <a:r>
              <a:rPr lang="ru-RU" b="1" dirty="0">
                <a:solidFill>
                  <a:schemeClr val="tx1"/>
                </a:solidFill>
              </a:rPr>
              <a:t>- безопасность.</a:t>
            </a:r>
          </a:p>
          <a:p>
            <a:r>
              <a:rPr lang="ru-RU" b="1" dirty="0">
                <a:solidFill>
                  <a:schemeClr val="tx1"/>
                </a:solidFill>
              </a:rPr>
              <a:t>2. Организация рабочих мест сотрудников путем стандартизации ежедневных операций.</a:t>
            </a:r>
          </a:p>
          <a:p>
            <a:r>
              <a:rPr lang="ru-RU" b="1" dirty="0">
                <a:solidFill>
                  <a:schemeClr val="tx1"/>
                </a:solidFill>
              </a:rPr>
              <a:t>3. Создание системы опорных сигналов и навигаторов для свободной ориентации в помещении детского сада.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</a:rPr>
              <a:t>1. Блок </a:t>
            </a:r>
            <a:r>
              <a:rPr lang="ru-RU" sz="3200" b="1" dirty="0">
                <a:solidFill>
                  <a:srgbClr val="FF0000"/>
                </a:solidFill>
              </a:rPr>
              <a:t>«Визуализация»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</TotalTime>
  <Words>2458</Words>
  <Application>Microsoft Office PowerPoint</Application>
  <PresentationFormat>Экран (4:3)</PresentationFormat>
  <Paragraphs>232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Волна</vt:lpstr>
      <vt:lpstr>Документ</vt:lpstr>
      <vt:lpstr>МБДОУ «Старобачатский детский сад общеразвивающего вида»</vt:lpstr>
      <vt:lpstr> </vt:lpstr>
      <vt:lpstr>Заказчик проекта  МКУ «Управление образования Беловского муниципального района»</vt:lpstr>
      <vt:lpstr>Цель проекта</vt:lpstr>
      <vt:lpstr>Задачи проекта</vt:lpstr>
      <vt:lpstr>Этапы работы над проектом</vt:lpstr>
      <vt:lpstr>Ожидаемые результаты</vt:lpstr>
      <vt:lpstr>Проект «Бережливый детский сад» включает в себя три блока: «Визуализация», «Детский сад на связи», «Система 5 С», реализация которых предполагает соблюдение принципов бережливости. В рамках данных блоков планируется реализация конкретных мероприятий: </vt:lpstr>
      <vt:lpstr>1. Блок «Визуализация» </vt:lpstr>
      <vt:lpstr>Применение визуализации, направленной на повышение безопасности детей, родителей и сотрудников</vt:lpstr>
      <vt:lpstr>Организация рабочих мест сотрудников </vt:lpstr>
      <vt:lpstr>2. Блок «Детский сад на связи»</vt:lpstr>
      <vt:lpstr>Электронная почта </vt:lpstr>
      <vt:lpstr>Группа в социальной сети </vt:lpstr>
      <vt:lpstr>Мобильные  мессенджеры  (Viber, WhatsApp)</vt:lpstr>
      <vt:lpstr>3. Блок «Организация рабочих мест  по системе «5 С»</vt:lpstr>
      <vt:lpstr>Принципы системы «5 С»</vt:lpstr>
      <vt:lpstr>Можно выделить три типа потерь в образовательной сфере:</vt:lpstr>
      <vt:lpstr>Рабочее место </vt:lpstr>
      <vt:lpstr>Организация рабочего места заведующего ДОУ</vt:lpstr>
      <vt:lpstr>Организация рабочего места заведующего ДОУ</vt:lpstr>
      <vt:lpstr>Организация рабочего места заведующего ДОУ</vt:lpstr>
      <vt:lpstr>Организация рабочего места заведующего ДОУ </vt:lpstr>
      <vt:lpstr>Организация рабочего места заведующего ДОУ</vt:lpstr>
      <vt:lpstr>Организация рабочего места старшего воспитателя ДОУ Стандартизация</vt:lpstr>
      <vt:lpstr>Организация рабочего места воспитателя ДОУ</vt:lpstr>
      <vt:lpstr>Организация рабочего места узких специалистов ДОУ (учителя-логопеда) </vt:lpstr>
      <vt:lpstr>Организация рабочего места узких специалистов ДОУ (музыкального руководителя) </vt:lpstr>
      <vt:lpstr>Организация рабочего места младшего воспитателя ДОУ</vt:lpstr>
      <vt:lpstr> Примерные схемы и инструкции в групповом помещении  </vt:lpstr>
      <vt:lpstr>Гигиена</vt:lpstr>
      <vt:lpstr>Алгоритмы</vt:lpstr>
      <vt:lpstr>Алгоритм складывания одежды</vt:lpstr>
      <vt:lpstr>Алгоритмы</vt:lpstr>
      <vt:lpstr>Моем руки правильно</vt:lpstr>
      <vt:lpstr>Алгоритмы</vt:lpstr>
      <vt:lpstr>Уголки</vt:lpstr>
      <vt:lpstr>Уголки</vt:lpstr>
      <vt:lpstr>Уголки</vt:lpstr>
      <vt:lpstr>Уголки</vt:lpstr>
      <vt:lpstr>Уголки</vt:lpstr>
      <vt:lpstr>Уголки</vt:lpstr>
      <vt:lpstr>Уголки</vt:lpstr>
      <vt:lpstr>Примерные схемы визуализации, направленной на обеспечение безопасности</vt:lpstr>
      <vt:lpstr> Примерные схемы и инструкции на пищеблоке </vt:lpstr>
      <vt:lpstr>Примерные схемы и инструкции рабочих мест в кабинетах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2021-03-19T04:29:19Z</dcterms:created>
  <dcterms:modified xsi:type="dcterms:W3CDTF">2021-03-19T06:25:26Z</dcterms:modified>
</cp:coreProperties>
</file>